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306" r:id="rId4"/>
    <p:sldId id="328" r:id="rId5"/>
    <p:sldId id="329" r:id="rId6"/>
    <p:sldId id="330" r:id="rId7"/>
    <p:sldId id="307" r:id="rId8"/>
    <p:sldId id="309" r:id="rId9"/>
    <p:sldId id="331" r:id="rId10"/>
    <p:sldId id="303" r:id="rId11"/>
    <p:sldId id="332" r:id="rId12"/>
    <p:sldId id="333" r:id="rId13"/>
    <p:sldId id="312" r:id="rId14"/>
    <p:sldId id="313" r:id="rId15"/>
    <p:sldId id="314" r:id="rId16"/>
    <p:sldId id="304" r:id="rId17"/>
    <p:sldId id="317" r:id="rId18"/>
    <p:sldId id="336" r:id="rId19"/>
    <p:sldId id="337" r:id="rId20"/>
    <p:sldId id="334" r:id="rId21"/>
    <p:sldId id="338" r:id="rId22"/>
    <p:sldId id="339" r:id="rId23"/>
    <p:sldId id="324" r:id="rId24"/>
    <p:sldId id="341" r:id="rId25"/>
    <p:sldId id="342" r:id="rId26"/>
    <p:sldId id="340" r:id="rId27"/>
    <p:sldId id="343" r:id="rId28"/>
    <p:sldId id="344" r:id="rId29"/>
    <p:sldId id="345" r:id="rId30"/>
    <p:sldId id="346" r:id="rId31"/>
    <p:sldId id="347" r:id="rId32"/>
    <p:sldId id="326" r:id="rId33"/>
    <p:sldId id="348" r:id="rId34"/>
    <p:sldId id="349" r:id="rId35"/>
    <p:sldId id="327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E5184"/>
    <a:srgbClr val="C09560"/>
    <a:srgbClr val="22224E"/>
    <a:srgbClr val="2AACDA"/>
    <a:srgbClr val="ED29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14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187624" y="2060848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4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4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التطوير)</a:t>
            </a:r>
            <a:endParaRPr lang="en-US" sz="44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871192" y="4365104"/>
            <a:ext cx="5509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د. محمد بن عمر بن عبدالعزيز </a:t>
            </a:r>
            <a:r>
              <a:rPr lang="ar-SA" sz="3600" dirty="0" err="1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الجنايني</a:t>
            </a:r>
            <a:endParaRPr lang="ar-SA" sz="3600" dirty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r>
              <a:rPr lang="ar-SA" sz="2800" dirty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أستاذ القراءات المساعد بجامعة الطائف</a:t>
            </a:r>
            <a:endParaRPr lang="en-US" sz="2800" dirty="0">
              <a:solidFill>
                <a:srgbClr val="4E5184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611560" y="3284984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4E5184"/>
                </a:solidFill>
                <a:latin typeface="Traditional Arabic" pitchFamily="18" charset="-78"/>
                <a:cs typeface="AL-Mateen" pitchFamily="2" charset="-78"/>
              </a:rPr>
              <a:t>وفيه مطلبان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39552" y="1988840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التمهيد</a:t>
            </a:r>
            <a:endParaRPr lang="ar-SA" sz="36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251520" y="3068960"/>
            <a:ext cx="79928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تعريف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علم رسم المصحف وضبطه.</a:t>
            </a:r>
          </a:p>
          <a:p>
            <a:pPr algn="just"/>
            <a:endParaRPr lang="ar-SA" sz="40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63893" y="1604993"/>
            <a:ext cx="79928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الأول</a:t>
            </a:r>
            <a:endParaRPr lang="ar-SA" sz="36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755576" y="2996952"/>
            <a:ext cx="79928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نبذة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عن نشأة الأقسام العلمية التي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تدرس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علم رسم المصحف وضبطه 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40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الجامعات السعودية</a:t>
            </a:r>
            <a:r>
              <a:rPr lang="ar-SA" sz="4000" b="1" dirty="0">
                <a:solidFill>
                  <a:srgbClr val="22224E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63893" y="1604993"/>
            <a:ext cx="79928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المطلب الثاني</a:t>
            </a:r>
            <a:endParaRPr lang="ar-SA" sz="36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575556" y="3212976"/>
            <a:ext cx="79928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منهج رسم المصحف وضبطه </a:t>
            </a:r>
          </a:p>
          <a:p>
            <a:pPr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67544" y="1844824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الأول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794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8878332"/>
              </p:ext>
            </p:extLst>
          </p:nvPr>
        </p:nvGraphicFramePr>
        <p:xfrm>
          <a:off x="482482" y="1988839"/>
          <a:ext cx="8204318" cy="4013941"/>
        </p:xfrm>
        <a:graphic>
          <a:graphicData uri="http://schemas.openxmlformats.org/drawingml/2006/table">
            <a:tbl>
              <a:tblPr rtl="1" firstRow="1" firstCol="1" bandRow="1"/>
              <a:tblGrid>
                <a:gridCol w="1713395"/>
                <a:gridCol w="829519"/>
                <a:gridCol w="923342"/>
                <a:gridCol w="645595"/>
                <a:gridCol w="427418"/>
                <a:gridCol w="424439"/>
                <a:gridCol w="424439"/>
                <a:gridCol w="2816171"/>
              </a:tblGrid>
              <a:tr h="6489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الجامعة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الكلية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القسم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تاريخ إنشاء القسم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عدد المستويات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الساعات الأسبوعية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مجموع الساعات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المرجع الأساسي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الجامعة الإسلامية بالمدينة المنورة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كلية القرآن الكريم والدراسات الإسلامية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قسم القراءات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1394ه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60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متن مورد الظمآن في رسم وضبط القرآن للخراز, وشرحه: دليل الحيران </a:t>
                      </a:r>
                      <a:r>
                        <a:rPr lang="ar-SA" sz="12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للمارغني</a:t>
                      </a: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التونسي.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جامعة أم القرى بمكة المكرمة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كلية الدعوة وأصول الدين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قسم القراءات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1402ه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3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90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متن مورد الظمآن في رسم وضبط القرآن للخراز, وشرحه: لطائف البيان في رسم القرآن, أبو </a:t>
                      </a:r>
                      <a:r>
                        <a:rPr lang="ar-SA" sz="12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زيتحار</a:t>
                      </a: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en-US" sz="1200" b="1" dirty="0"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والسبيل إلى ضبط كلمات التنزيل, أبو </a:t>
                      </a:r>
                      <a:r>
                        <a:rPr lang="ar-SA" sz="12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زيتحار</a:t>
                      </a: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جامعة طيبة بالمدينة المنورة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كلية الآداب والعلوم الإنسانية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قسم الدراسات القرآنية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1409ه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3 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45 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دليل الحيران على مورد الظمآن في فني الرسم والضبط, للمارغني. </a:t>
                      </a:r>
                      <a:endParaRPr lang="en-US" sz="1200" b="1"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وأصول الضبط وكيفيته على جهة الاختصار, لأبي داود سليمان بن نجاح.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جامعة الملك عبدالعزيز بجدة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كلية التربية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قسم الدراسات القرآنية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1409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30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دليل الحيران على مورد الظمآن في فني الرسم والضبط, </a:t>
                      </a:r>
                      <a:r>
                        <a:rPr lang="ar-SA" sz="12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للمارغني</a:t>
                      </a: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جامعة الملك سعود بالرياض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كلية التربية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تخصص القراءات بقسم الدراسات القرآنية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1422ه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1 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2 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30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الْمُتحَف في رسم المصحف, للدكتور عبدالكريم إبراهيم عوض صالح.</a:t>
                      </a:r>
                      <a:endParaRPr lang="en-US" sz="1200" b="1" dirty="0">
                        <a:effectLst/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والطراز في شرح ضبط الخراز, </a:t>
                      </a:r>
                      <a:r>
                        <a:rPr lang="ar-SA" sz="1200" b="1" dirty="0" err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للتنسي</a:t>
                      </a: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3608" y="1145472"/>
            <a:ext cx="73083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4E5184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جدول يوضح واقع تدريس رسم المصحف وضبطه في الجامعات السعودية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4E518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234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accel="10000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8398018"/>
              </p:ext>
            </p:extLst>
          </p:nvPr>
        </p:nvGraphicFramePr>
        <p:xfrm>
          <a:off x="506232" y="1988839"/>
          <a:ext cx="8180568" cy="4176466"/>
        </p:xfrm>
        <a:graphic>
          <a:graphicData uri="http://schemas.openxmlformats.org/drawingml/2006/table">
            <a:tbl>
              <a:tblPr rtl="1" firstRow="1" firstCol="1" bandRow="1"/>
              <a:tblGrid>
                <a:gridCol w="1713395"/>
                <a:gridCol w="829519"/>
                <a:gridCol w="923342"/>
                <a:gridCol w="645595"/>
                <a:gridCol w="427418"/>
                <a:gridCol w="424439"/>
                <a:gridCol w="424439"/>
                <a:gridCol w="2792421"/>
              </a:tblGrid>
              <a:tr h="8011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الجامعة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الكلية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القسم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تاريخ إنشاء القسم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عدد المستويات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الساعات الأسبوعية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مجموع الساعات</a:t>
                      </a:r>
                      <a:endParaRPr lang="en-US" sz="12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المرجع الأساسي</a:t>
                      </a:r>
                      <a:endParaRPr lang="en-US" sz="12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جامعة الطائف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كلية الشريعة والأنظمة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قسم القراءات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1426ه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2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90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متن مورد الظمآن في رسم وضبط القرآن للخراز, وشرحه: لطائف البيان في رسم القرآن, أبو زيتحار.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والسبيل إلى ضبط كلمات التنزيل, أبو زيتحار.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جامعة الأميرة نورة بنت عبدالرحمن بالرياض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كلية الآداب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قسم القراءات القرآنية 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1428ه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2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60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سمير الطالبين, للشيخ الضباع.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وأصول الضبط, لأبي داوود.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وشرح مورد الظمآن، للخراز.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جامعة القصيم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كلية الشريعة والدراسات الإسلامية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تخصص القراءات بقسم القرآن وعلومه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1431ه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2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3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90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متن عقيلة أتراب القصائد في أسنى المقاصد, للشاطبي, وشرحه: الوسيلة إلى كشف العقيلة, للسخاوي.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ومتن الذيل في علم الضبط, للخراز, وشرحه: دليل الحيران, للمارغني التونسي.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جامعة الباحة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كلية الآداب والعلوم الإنسانية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قسم الدراسات الإسلامية (مسار القراءات)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1432ه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90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متن مورد الظمآن في رسم وضبط القرآن للخراز, وشرحه: لطائف البيان في رسم القرآن, أبو </a:t>
                      </a:r>
                      <a:r>
                        <a:rPr lang="ar-SA" sz="1200" b="1" dirty="0" err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زيتحار</a:t>
                      </a: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.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والسبيل إلى ضبط كلمات التنزيل, أبو </a:t>
                      </a:r>
                      <a:r>
                        <a:rPr lang="ar-SA" sz="1200" b="1" dirty="0" err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زيتحار</a:t>
                      </a:r>
                      <a:r>
                        <a:rPr lang="ar-SA" sz="1200" b="1" dirty="0">
                          <a:effectLst/>
                          <a:latin typeface="Calibri"/>
                          <a:ea typeface="Calibri"/>
                          <a:cs typeface="Traditional Arabic"/>
                        </a:rPr>
                        <a:t>.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43607" y="1331038"/>
            <a:ext cx="73083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4E5184"/>
                </a:solidFill>
                <a:effectLst/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تابع.. جدول يوضح واقع تدريس رسم المصحف وضبطه في الجامعات السعودية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4E518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772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758066" y="3068960"/>
            <a:ext cx="79928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مقترحات لتطوير تدريس رسم المصحف </a:t>
            </a:r>
          </a:p>
          <a:p>
            <a:pPr algn="ctr"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السعودية.</a:t>
            </a:r>
            <a:endParaRPr lang="ar-SA" sz="48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7544" y="1844824"/>
            <a:ext cx="79928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المبحث </a:t>
            </a:r>
            <a:r>
              <a:rPr lang="ar-SA" sz="48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الثاني</a:t>
            </a:r>
            <a:endParaRPr lang="ar-SA" sz="4800" dirty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3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467544" y="3284984"/>
            <a:ext cx="8229600" cy="17666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>
              <a:buClr>
                <a:srgbClr val="C09560"/>
              </a:buClr>
              <a:buAutoNum type="arabicPeriod"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إعداد </a:t>
            </a:r>
            <a:r>
              <a:rPr lang="ar-SA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نماذج ورقية مصورة من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مخطوطات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قديمة </a:t>
            </a:r>
            <a:r>
              <a:rPr lang="ar-SA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وحديثة لملاحظة بعض الظواهر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الكتابية </a:t>
            </a:r>
            <a:r>
              <a:rPr lang="ar-SA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أو الفنية فيها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700808"/>
            <a:ext cx="82089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مقترحات في الجانب العملي في حال </a:t>
            </a:r>
            <a:endParaRPr lang="ar-SA" sz="3200" dirty="0" smtClean="0">
              <a:solidFill>
                <a:srgbClr val="C09560"/>
              </a:solidFill>
              <a:latin typeface="Traditional Arabic" pitchFamily="18" charset="-78"/>
              <a:ea typeface="Calibri" pitchFamily="34" charset="0"/>
              <a:cs typeface="AL-Mateen" pitchFamily="2" charset="-78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عدم </a:t>
            </a:r>
            <a:r>
              <a:rPr lang="ar-SA" sz="32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توفر معمل خاص </a:t>
            </a: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بالرسم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rgbClr val="C09560"/>
              </a:solidFill>
              <a:effectLst/>
              <a:latin typeface="Arial" pitchFamily="34" charset="0"/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6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42" presetClass="exit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8" presetID="42" presetClass="exit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44" presetID="42" presetClass="exit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395536" y="2780928"/>
            <a:ext cx="8229600" cy="29484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just">
              <a:buClr>
                <a:srgbClr val="C09560"/>
              </a:buClr>
              <a:buNone/>
            </a:pPr>
            <a:r>
              <a:rPr lang="ar-SA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استخدام جهاز عرض أفلام الشرائح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مثل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البروجيكتور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في قاعة الدرس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لأغراض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مختلفة، منها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عرض: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•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صور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حقيقية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لمخطوطات بعض المصاحف القديمة.</a:t>
            </a: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2089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مقترحات في الجانب العملي في حال </a:t>
            </a:r>
            <a:endParaRPr lang="ar-SA" sz="3200" dirty="0" smtClean="0">
              <a:solidFill>
                <a:srgbClr val="C09560"/>
              </a:solidFill>
              <a:latin typeface="Traditional Arabic" pitchFamily="18" charset="-78"/>
              <a:ea typeface="Calibri" pitchFamily="34" charset="0"/>
              <a:cs typeface="AL-Mateen" pitchFamily="2" charset="-78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عدم </a:t>
            </a:r>
            <a:r>
              <a:rPr lang="ar-SA" sz="32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توفر معمل خاص </a:t>
            </a: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بالرسم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rgbClr val="C09560"/>
              </a:solidFill>
              <a:effectLst/>
              <a:latin typeface="Arial" pitchFamily="34" charset="0"/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6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4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5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500"/>
                            </p:stCondLst>
                            <p:childTnLst>
                              <p:par>
                                <p:cTn id="5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7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395536" y="2780928"/>
            <a:ext cx="8229600" cy="23575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•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أحدث ما أعد من أفلام وثائقية في علم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رسم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المصاحف والتي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بدورها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تساعد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الطالب على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استيعاب أكثر لهذا العلم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والاستفادة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الجهود المبذولة في توثيقه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وتبسيطه.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484784"/>
            <a:ext cx="82089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مقترحات في الجانب العملي في حال </a:t>
            </a:r>
            <a:endParaRPr lang="ar-SA" sz="3200" dirty="0" smtClean="0">
              <a:solidFill>
                <a:srgbClr val="C09560"/>
              </a:solidFill>
              <a:latin typeface="Traditional Arabic" pitchFamily="18" charset="-78"/>
              <a:ea typeface="Calibri" pitchFamily="34" charset="0"/>
              <a:cs typeface="AL-Mateen" pitchFamily="2" charset="-78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عدم </a:t>
            </a:r>
            <a:r>
              <a:rPr lang="ar-SA" sz="32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توفر معمل خاص </a:t>
            </a: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بالرسم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rgbClr val="C09560"/>
              </a:solidFill>
              <a:effectLst/>
              <a:latin typeface="Arial" pitchFamily="34" charset="0"/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6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5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500"/>
                            </p:stCondLst>
                            <p:childTnLst>
                              <p:par>
                                <p:cTn id="5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7504" y="2924944"/>
            <a:ext cx="864496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محمد بن عمر بن عبدالعزيز الجنايني.</a:t>
            </a:r>
            <a:endParaRPr lang="en-US" sz="32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71500" indent="-57150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الميلاد: المدينة المنورة. </a:t>
            </a:r>
          </a:p>
          <a:p>
            <a:pPr marL="571500" indent="-57150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أستاذ مساعد بقسم القراءات بكلية الشريعة والأنظمة بجامعة الطائف.</a:t>
            </a:r>
          </a:p>
          <a:p>
            <a:pPr marL="571500" indent="-57150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أَعَدَّ رسالتَي </a:t>
            </a:r>
            <a:r>
              <a:rPr lang="ar-SA" sz="32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الماجستير </a:t>
            </a: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والدكتوراه </a:t>
            </a:r>
            <a:r>
              <a:rPr lang="ar-SA" sz="32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رسم المصحف</a:t>
            </a: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571500" indent="-571500">
              <a:buClr>
                <a:srgbClr val="C09560"/>
              </a:buClr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مجاز بالقراءات العشر الصغرى والكبرى.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995827" y="1772816"/>
            <a:ext cx="352039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  <a:endParaRPr lang="ar-SA" sz="4400" dirty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75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628800"/>
            <a:ext cx="82089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مقترحات في الجانب العملي في حال 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عدم توفر معمل خاص بالرسم</a:t>
            </a:r>
            <a:endParaRPr lang="en-US" sz="1100" dirty="0" smtClean="0">
              <a:solidFill>
                <a:srgbClr val="C0956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1187624" y="2996952"/>
            <a:ext cx="7180112" cy="2948499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تكليف الطلاب بكتابة صفحات من المصحف 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بالرسم العثماني مع الضبط, ويمكن الاستفادة 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كتاب كراس الرسم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القرآني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(جزء عم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الذي أصدره مركز أبو نصير 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القرآني بالأردن.</a:t>
            </a:r>
          </a:p>
        </p:txBody>
      </p:sp>
    </p:spTree>
    <p:extLst>
      <p:ext uri="{BB962C8B-B14F-4D97-AF65-F5344CB8AC3E}">
        <p14:creationId xmlns="" xmlns:p14="http://schemas.microsoft.com/office/powerpoint/2010/main" val="195236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628800"/>
            <a:ext cx="82089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مقترحات في الجانب العملي في حال 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عدم توفر معمل خاص بالرسم</a:t>
            </a:r>
            <a:endParaRPr lang="en-US" sz="1100" dirty="0" smtClean="0">
              <a:solidFill>
                <a:srgbClr val="C0956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704256" y="2924944"/>
            <a:ext cx="8188224" cy="2948499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4.</a:t>
            </a: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ترتيب نشاطات مختلفة منها: رحلات علمية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كزيارة الطلاب لمجمع الملك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فهد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لطباعة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الشريف بالمدينة المنورة.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أو زيارة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أحد خطاطي المصاحف الشريفة </a:t>
            </a:r>
            <a:endParaRPr lang="ar-SA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والاطلاع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معمله, ومشاهدته أثناء الكتابة.</a:t>
            </a:r>
          </a:p>
        </p:txBody>
      </p:sp>
    </p:spTree>
    <p:extLst>
      <p:ext uri="{BB962C8B-B14F-4D97-AF65-F5344CB8AC3E}">
        <p14:creationId xmlns="" xmlns:p14="http://schemas.microsoft.com/office/powerpoint/2010/main" val="195236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628800"/>
            <a:ext cx="82089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مقترحات في الجانب العملي في حال 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عدم توفر معمل خاص بالرسم</a:t>
            </a:r>
            <a:endParaRPr lang="en-US" sz="1100" dirty="0" smtClean="0">
              <a:solidFill>
                <a:srgbClr val="C09560"/>
              </a:solidFill>
              <a:latin typeface="Arial" pitchFamily="34" charset="0"/>
              <a:cs typeface="AL-Mateen" pitchFamily="2" charset="-78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1187624" y="2996952"/>
            <a:ext cx="7180112" cy="2259080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5.</a:t>
            </a:r>
            <a:r>
              <a:rPr lang="ar-SA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توفير مصاحف محملة إلكترونيًّا للطلاب ومن ثمّ إلزامهم بواجبات مبنية على عدة مقارنات,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منها: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مقارنة الرسم العثماني بالرسم </a:t>
            </a:r>
            <a:r>
              <a:rPr lang="ar-SA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الإملائي,</a:t>
            </a: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marL="0" indent="0" algn="just">
              <a:buClr>
                <a:srgbClr val="C09560"/>
              </a:buClr>
              <a:buFont typeface="Arial" pitchFamily="34" charset="0"/>
              <a:buNone/>
            </a:pPr>
            <a:r>
              <a:rPr lang="ar-SA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ومقارنة مصاحف الروايات المختلفة بعضها ببعض.</a:t>
            </a:r>
            <a:endParaRPr lang="ar-SA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6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467544" y="2924944"/>
            <a:ext cx="8229600" cy="2640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9560"/>
              </a:buClr>
            </a:pP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بداية تدريس مادة رسم المصحف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وضبطه</a:t>
            </a: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كمادة مستقلة في الجامعات السعودية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كان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عام 1394هـ, في قسم القراءات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بالجامعة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الإسلامية بالمدينة المنورة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91880" y="1700808"/>
            <a:ext cx="30243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نتائج البحث</a:t>
            </a:r>
          </a:p>
        </p:txBody>
      </p:sp>
    </p:spTree>
    <p:extLst>
      <p:ext uri="{BB962C8B-B14F-4D97-AF65-F5344CB8AC3E}">
        <p14:creationId xmlns="" xmlns:p14="http://schemas.microsoft.com/office/powerpoint/2010/main" val="53199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42" presetClass="exit" presetSubtype="0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42" presetClass="exit" presetSubtype="0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42" presetClass="exit" presetSubtype="0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57" presetID="42" presetClass="exit" presetSubtype="0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467544" y="2492896"/>
            <a:ext cx="8229600" cy="33055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9560"/>
              </a:buClr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عدد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الأقسام التي تدرس مادة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رسم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وضبطه في الجامعات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السعودية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9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أقسام,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منها: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قسم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يختص بالطلاب,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وقسم </a:t>
            </a:r>
            <a:r>
              <a:rPr lang="ar-SA" sz="3600" b="1" dirty="0" err="1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بالطالبات,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وبقية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الأقسام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تشمل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الطلاب والطالبات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91880" y="1412776"/>
            <a:ext cx="30243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نتائج البحث</a:t>
            </a:r>
          </a:p>
        </p:txBody>
      </p:sp>
    </p:spTree>
    <p:extLst>
      <p:ext uri="{BB962C8B-B14F-4D97-AF65-F5344CB8AC3E}">
        <p14:creationId xmlns="" xmlns:p14="http://schemas.microsoft.com/office/powerpoint/2010/main" val="53199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7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250"/>
                            </p:stCondLst>
                            <p:childTnLst>
                              <p:par>
                                <p:cTn id="4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750"/>
                            </p:stCondLst>
                            <p:childTnLst>
                              <p:par>
                                <p:cTn id="5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0"/>
                            </p:stCondLst>
                            <p:childTnLst>
                              <p:par>
                                <p:cTn id="6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250"/>
                            </p:stCondLst>
                            <p:childTnLst>
                              <p:par>
                                <p:cTn id="7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539552" y="3284984"/>
            <a:ext cx="8229600" cy="19759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Clr>
                <a:srgbClr val="C09560"/>
              </a:buClr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وضبطه </a:t>
            </a: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الجامعات السعودية, يركز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</a:t>
            </a: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الجانب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النظري ويهمل الجانب العملي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35896" y="1916832"/>
            <a:ext cx="30243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نتائج البحث</a:t>
            </a:r>
          </a:p>
        </p:txBody>
      </p:sp>
    </p:spTree>
    <p:extLst>
      <p:ext uri="{BB962C8B-B14F-4D97-AF65-F5344CB8AC3E}">
        <p14:creationId xmlns="" xmlns:p14="http://schemas.microsoft.com/office/powerpoint/2010/main" val="53199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50"/>
                            </p:stCondLst>
                            <p:childTnLst>
                              <p:par>
                                <p:cTn id="3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250"/>
                            </p:stCondLst>
                            <p:childTnLst>
                              <p:par>
                                <p:cTn id="3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750"/>
                            </p:stCondLst>
                            <p:childTnLst>
                              <p:par>
                                <p:cTn id="4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3888" y="2030070"/>
            <a:ext cx="2880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نتائج البحث</a:t>
            </a:r>
            <a:endParaRPr lang="ar-SA" sz="4400" dirty="0">
              <a:solidFill>
                <a:srgbClr val="C09560"/>
              </a:solidFill>
              <a:latin typeface="Traditional Arabic" pitchFamily="18" charset="-78"/>
              <a:ea typeface="Calibri" pitchFamily="34" charset="0"/>
              <a:cs typeface="AL-Mateen" pitchFamily="2" charset="-78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611560" y="3212976"/>
            <a:ext cx="8229600" cy="1975926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9560"/>
              </a:buClr>
            </a:pP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واقع تدريس مادة رسم المصحف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وضبطه</a:t>
            </a: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منفر للطلاب بسبب صعوبة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المادة</a:t>
            </a: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والروتين في تدريسها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نظريًّا.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9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63888" y="2030070"/>
            <a:ext cx="288032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نتائج البحث</a:t>
            </a:r>
            <a:endParaRPr lang="ar-SA" sz="4400" dirty="0">
              <a:solidFill>
                <a:srgbClr val="C09560"/>
              </a:solidFill>
              <a:latin typeface="Traditional Arabic" pitchFamily="18" charset="-78"/>
              <a:ea typeface="Calibri" pitchFamily="34" charset="0"/>
              <a:cs typeface="AL-Mateen" pitchFamily="2" charset="-78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467544" y="3068960"/>
            <a:ext cx="8229600" cy="2640723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9560"/>
              </a:buClr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عدد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ساعات تدريس مادة رسم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وضبطه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فيه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تفاوت بين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الجامعات السعودية،وينبغي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إعادة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النظر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ذلك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9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79912" y="1742038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نتائج البحث</a:t>
            </a:r>
            <a:endParaRPr lang="ar-SA" sz="4400" dirty="0">
              <a:solidFill>
                <a:srgbClr val="C09560"/>
              </a:solidFill>
              <a:latin typeface="Traditional Arabic" pitchFamily="18" charset="-78"/>
              <a:ea typeface="Calibri" pitchFamily="34" charset="0"/>
              <a:cs typeface="AL-Mateen" pitchFamily="2" charset="-78"/>
            </a:endParaRP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611560" y="3068960"/>
            <a:ext cx="8229600" cy="2640723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9560"/>
              </a:buClr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المنهج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المعتمد في الجامعات السعودية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وضبطه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يختلف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جامعة </a:t>
            </a:r>
            <a:r>
              <a:rPr lang="ar-SA" sz="3600" b="1" dirty="0" err="1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لأخرى,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وينبغي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النظر في توحيد هذه المناهج.</a:t>
            </a:r>
          </a:p>
        </p:txBody>
      </p:sp>
    </p:spTree>
    <p:extLst>
      <p:ext uri="{BB962C8B-B14F-4D97-AF65-F5344CB8AC3E}">
        <p14:creationId xmlns="" xmlns:p14="http://schemas.microsoft.com/office/powerpoint/2010/main" val="531999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539552" y="2924944"/>
            <a:ext cx="8229600" cy="2640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>
              <a:buClr>
                <a:srgbClr val="C09560"/>
              </a:buClr>
              <a:buAutoNum type="arabicParenR"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التنسيق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بين أقسام القراءات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والدراسات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القرآنية التي تدرس مادة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الرسم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والضبط لمناقشة الواقع في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المادة وما هو المأمول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9872" y="1772816"/>
            <a:ext cx="266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توصيات البحث</a:t>
            </a:r>
          </a:p>
        </p:txBody>
      </p:sp>
    </p:spTree>
    <p:extLst>
      <p:ext uri="{BB962C8B-B14F-4D97-AF65-F5344CB8AC3E}">
        <p14:creationId xmlns="" xmlns:p14="http://schemas.microsoft.com/office/powerpoint/2010/main" val="196896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42" presetClass="exit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750"/>
                            </p:stCondLst>
                            <p:childTnLst>
                              <p:par>
                                <p:cTn id="45" presetID="42" presetClass="exit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42" presetClass="exit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250"/>
                            </p:stCondLst>
                            <p:childTnLst>
                              <p:par>
                                <p:cTn id="57" presetID="42" presetClass="exit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683568" y="2708920"/>
            <a:ext cx="7992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Clr>
                <a:srgbClr val="C09560"/>
              </a:buClr>
              <a:buAutoNum type="arabicPeriod"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أهمية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مادة رسم المصحف وضبطه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للمتخصص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القرآنية, فلا يستغني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عنها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طالب علم القراءات خاصة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15816" y="1628800"/>
            <a:ext cx="3239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أسباب اختيار الموضوع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69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539552" y="2852936"/>
            <a:ext cx="8229600" cy="2640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ar-SA" sz="3600" b="1" dirty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تطوير منهج تدريس مادة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رسم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وضبطه.</a:t>
            </a: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3)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زيادة عدد ساعات تدريس مادة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رسم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وضبطه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9872" y="1628800"/>
            <a:ext cx="266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توصيات البحث</a:t>
            </a:r>
          </a:p>
        </p:txBody>
      </p:sp>
    </p:spTree>
    <p:extLst>
      <p:ext uri="{BB962C8B-B14F-4D97-AF65-F5344CB8AC3E}">
        <p14:creationId xmlns="" xmlns:p14="http://schemas.microsoft.com/office/powerpoint/2010/main" val="196896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عنصر نائب للمحتوى 3"/>
          <p:cNvSpPr txBox="1">
            <a:spLocks noGrp="1"/>
          </p:cNvSpPr>
          <p:nvPr>
            <p:ph idx="1"/>
          </p:nvPr>
        </p:nvSpPr>
        <p:spPr>
          <a:xfrm>
            <a:off x="467544" y="3212976"/>
            <a:ext cx="8229600" cy="13111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SA" sz="3600" b="1" dirty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فصل الرسم عن الضبط ليكون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التركيز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أفضل والمخرجات أقوى.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9872" y="1628800"/>
            <a:ext cx="266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توصيات البحث</a:t>
            </a:r>
          </a:p>
        </p:txBody>
      </p:sp>
    </p:spTree>
    <p:extLst>
      <p:ext uri="{BB962C8B-B14F-4D97-AF65-F5344CB8AC3E}">
        <p14:creationId xmlns="" xmlns:p14="http://schemas.microsoft.com/office/powerpoint/2010/main" val="196896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9872" y="1628800"/>
            <a:ext cx="266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توصيات البحث</a:t>
            </a: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539552" y="3068960"/>
            <a:ext cx="8229600" cy="1975926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5)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إنشاء معامل خاصة بتدريس مادة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رسم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وضبطه وتجهيزها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بما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تحتاجه من أدوات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96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9872" y="1628800"/>
            <a:ext cx="266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توصيات البحث</a:t>
            </a: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539552" y="3068960"/>
            <a:ext cx="8229600" cy="1975926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3600" b="1" dirty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التنسيق مع جهات معنية بطباعة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المصاحف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ونشرها في تدريب الطلاب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مراحل طباعة المصحف ومراجعته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96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9872" y="1628800"/>
            <a:ext cx="2664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ea typeface="Calibri" pitchFamily="34" charset="0"/>
                <a:cs typeface="AL-Mateen" pitchFamily="2" charset="-78"/>
              </a:rPr>
              <a:t>توصيات البحث</a:t>
            </a:r>
          </a:p>
        </p:txBody>
      </p:sp>
      <p:sp>
        <p:nvSpPr>
          <p:cNvPr id="10" name="عنصر نائب للمحتوى 3"/>
          <p:cNvSpPr txBox="1">
            <a:spLocks/>
          </p:cNvSpPr>
          <p:nvPr/>
        </p:nvSpPr>
        <p:spPr>
          <a:xfrm>
            <a:off x="467544" y="2780928"/>
            <a:ext cx="8229600" cy="2640723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  <a:r>
              <a:rPr lang="ar-SA" sz="3600" b="1" dirty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استضافة علماء الرسم المتخصصين كأساتذة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زائرين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 لمدة محددة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للاستفادة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علمهم في إعداد دورات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indent="0" algn="just">
              <a:buClr>
                <a:srgbClr val="C09560"/>
              </a:buClr>
              <a:buNone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مكثفة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للمتخصصين والمهتمين بهذا العلم. </a:t>
            </a:r>
          </a:p>
        </p:txBody>
      </p:sp>
    </p:spTree>
    <p:extLst>
      <p:ext uri="{BB962C8B-B14F-4D97-AF65-F5344CB8AC3E}">
        <p14:creationId xmlns="" xmlns:p14="http://schemas.microsoft.com/office/powerpoint/2010/main" val="196896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74348" y="292116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chemeClr val="accent5">
                    <a:lumMod val="50000"/>
                  </a:schemeClr>
                </a:solidFill>
                <a:cs typeface="Diwani Bent" pitchFamily="2" charset="-78"/>
              </a:rPr>
              <a:t>في الختام نسأل الله لنا ولكم التوفيق.</a:t>
            </a:r>
            <a:endParaRPr lang="ar-SA" sz="5400" dirty="0">
              <a:solidFill>
                <a:schemeClr val="accent5">
                  <a:lumMod val="50000"/>
                </a:schemeClr>
              </a:solidFill>
              <a:cs typeface="Diwani Ben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007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3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7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875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875" fill="hold">
                                          <p:stCondLst>
                                            <p:cond delay="5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924944"/>
            <a:ext cx="7992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ضعف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طلاب العلم بشكل عام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وطلاب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الدراسات القرآنية بشكل خاص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هذه المادة حتى بعد دراستها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19403" y="1604993"/>
            <a:ext cx="3239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أسباب اختيار الموضوع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69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924944"/>
            <a:ext cx="7992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تركيز الأقسام العلمية على الجانب النظري 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تدريس مادة رسم المصحف وضبطه 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19403" y="1604993"/>
            <a:ext cx="3239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أسباب اختيار الموضوع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69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924944"/>
            <a:ext cx="7992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4.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الإسهام في وضع مقترحات لتطوير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هذه المادة, تستفيد منها الأقسام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العلمية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المتخصصة.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919403" y="1604993"/>
            <a:ext cx="3239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أسباب اختيار الموضوع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69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755576" y="2996952"/>
            <a:ext cx="799288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يهدف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البحث إلى الوقوف على نواحي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القوة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والضعف في تدريس مادة رسم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المصحف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وضبطه في الجامعات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السعودية،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ووضع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مقترحات لتطوير تدريس هذه المادة.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563888" y="1844824"/>
            <a:ext cx="1986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هدف البحث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720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683568" y="2780928"/>
            <a:ext cx="7992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>
              <a:buClr>
                <a:srgbClr val="C09560"/>
              </a:buClr>
              <a:buAutoNum type="arabicPeriod"/>
            </a:pP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دراسة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مقرر رسم المصحف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وضبطه كمادة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مستقلة في أقسام القراءات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والدراسات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القرآنية في الجامعات السعودية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خلال خطة القسم والمناهج المعتمدة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29086" y="1638185"/>
            <a:ext cx="2085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حدود البحث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915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755576" y="2852936"/>
            <a:ext cx="7992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b="1" dirty="0" err="1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الدراسة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مقتصرة على مرحلة البكالوريوس فقط.</a:t>
            </a:r>
          </a:p>
          <a:p>
            <a:pPr algn="just"/>
            <a:r>
              <a:rPr lang="ar-SA" sz="36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3.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مادة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البحث ستكون من خلال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الخطة العلمية </a:t>
            </a:r>
            <a:endParaRPr lang="ar-SA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المعتمدة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وتوصيف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المقرر </a:t>
            </a:r>
            <a:r>
              <a:rPr lang="ar-SA" sz="3600" b="1" dirty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كل قسم.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529086" y="1638185"/>
            <a:ext cx="2085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حدود البحث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148064" y="2606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تدريس مادة رسم المصحف وضبطه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الجامعات السعودية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(الواقع وآفاق التطوير</a:t>
            </a:r>
            <a:r>
              <a:rPr lang="ar-SA" sz="2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915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1629</Words>
  <Application>Microsoft Office PowerPoint</Application>
  <PresentationFormat>عرض على الشاشة (3:4)‏</PresentationFormat>
  <Paragraphs>346</Paragraphs>
  <Slides>35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85</cp:revision>
  <dcterms:created xsi:type="dcterms:W3CDTF">2015-02-12T07:32:50Z</dcterms:created>
  <dcterms:modified xsi:type="dcterms:W3CDTF">2015-02-27T13:32:36Z</dcterms:modified>
</cp:coreProperties>
</file>